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Open Sauce Light" charset="1" panose="00000400000000000000"/>
      <p:regular r:id="rId11"/>
    </p:embeddedFont>
    <p:embeddedFont>
      <p:font typeface="Open Sauce Light Bold" charset="1" panose="00000600000000000000"/>
      <p:regular r:id="rId12"/>
    </p:embeddedFont>
    <p:embeddedFont>
      <p:font typeface="Open Sauce Light Italics" charset="1" panose="00000400000000000000"/>
      <p:regular r:id="rId13"/>
    </p:embeddedFont>
    <p:embeddedFont>
      <p:font typeface="Open Sauce Light Bold Italics" charset="1" panose="00000600000000000000"/>
      <p:regular r:id="rId14"/>
    </p:embeddedFont>
    <p:embeddedFont>
      <p:font typeface="Noto Sans T Chinese" charset="1" panose="020B0500000000000000"/>
      <p:regular r:id="rId15"/>
    </p:embeddedFont>
    <p:embeddedFont>
      <p:font typeface="Noto Sans T Chinese Bold" charset="1" panose="020B08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28" Target="slides/slide12.xml" Type="http://schemas.openxmlformats.org/officeDocument/2006/relationships/slide"/><Relationship Id="rId29" Target="slides/slide13.xml" Type="http://schemas.openxmlformats.org/officeDocument/2006/relationships/slide"/><Relationship Id="rId3" Target="viewProps.xml" Type="http://schemas.openxmlformats.org/officeDocument/2006/relationships/viewProps"/><Relationship Id="rId30" Target="slides/slide14.xml" Type="http://schemas.openxmlformats.org/officeDocument/2006/relationships/slide"/><Relationship Id="rId31" Target="slides/slide1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https://drive.google.com/file/d/1L-vnfhmc8G8pSSOEw28hu3nUQz0tZEvM/view?usp=drive_link" TargetMode="External" Type="http://schemas.openxmlformats.org/officeDocument/2006/relationships/hyperlink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4878703" y="4004088"/>
            <a:ext cx="8589993" cy="5254212"/>
          </a:xfrm>
          <a:custGeom>
            <a:avLst/>
            <a:gdLst/>
            <a:ahLst/>
            <a:cxnLst/>
            <a:rect r="r" b="b" t="t" l="l"/>
            <a:pathLst>
              <a:path h="5254212" w="8589993">
                <a:moveTo>
                  <a:pt x="0" y="0"/>
                </a:moveTo>
                <a:lnTo>
                  <a:pt x="8589993" y="0"/>
                </a:lnTo>
                <a:lnTo>
                  <a:pt x="8589993" y="5254212"/>
                </a:lnTo>
                <a:lnTo>
                  <a:pt x="0" y="52542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8556216" y="2940039"/>
            <a:ext cx="1175568" cy="59408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6305399" y="5113723"/>
            <a:ext cx="2061137" cy="2965665"/>
          </a:xfrm>
          <a:custGeom>
            <a:avLst/>
            <a:gdLst/>
            <a:ahLst/>
            <a:cxnLst/>
            <a:rect r="r" b="b" t="t" l="l"/>
            <a:pathLst>
              <a:path h="2965665" w="2061137">
                <a:moveTo>
                  <a:pt x="0" y="0"/>
                </a:moveTo>
                <a:lnTo>
                  <a:pt x="2061137" y="0"/>
                </a:lnTo>
                <a:lnTo>
                  <a:pt x="2061137" y="2965665"/>
                </a:lnTo>
                <a:lnTo>
                  <a:pt x="0" y="29656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31784" y="5861408"/>
            <a:ext cx="2306344" cy="1470294"/>
          </a:xfrm>
          <a:custGeom>
            <a:avLst/>
            <a:gdLst/>
            <a:ahLst/>
            <a:cxnLst/>
            <a:rect r="r" b="b" t="t" l="l"/>
            <a:pathLst>
              <a:path h="1470294" w="2306344">
                <a:moveTo>
                  <a:pt x="0" y="0"/>
                </a:moveTo>
                <a:lnTo>
                  <a:pt x="2306344" y="0"/>
                </a:lnTo>
                <a:lnTo>
                  <a:pt x="2306344" y="1470294"/>
                </a:lnTo>
                <a:lnTo>
                  <a:pt x="0" y="14702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18961" y="6264420"/>
            <a:ext cx="664271" cy="664271"/>
          </a:xfrm>
          <a:custGeom>
            <a:avLst/>
            <a:gdLst/>
            <a:ahLst/>
            <a:cxnLst/>
            <a:rect r="r" b="b" t="t" l="l"/>
            <a:pathLst>
              <a:path h="664271" w="664271">
                <a:moveTo>
                  <a:pt x="0" y="0"/>
                </a:moveTo>
                <a:lnTo>
                  <a:pt x="664271" y="0"/>
                </a:lnTo>
                <a:lnTo>
                  <a:pt x="664271" y="664271"/>
                </a:lnTo>
                <a:lnTo>
                  <a:pt x="0" y="6642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538947"/>
            <a:ext cx="16230600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00"/>
              </a:lnSpc>
            </a:pPr>
            <a:r>
              <a:rPr lang="en-US" sz="8500">
                <a:solidFill>
                  <a:srgbClr val="000000"/>
                </a:solidFill>
                <a:latin typeface="League Spartan"/>
              </a:rPr>
              <a:t>FrostWave Pro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26400" y="3220779"/>
            <a:ext cx="8649392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ea typeface="Noto Sans T Chinese"/>
              </a:rPr>
              <a:t>結合冷凍與微波，充滿人性的智能家電。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8909050"/>
            <a:ext cx="432108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uce Light"/>
              </a:rPr>
              <a:t>110590450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410574"/>
            <a:ext cx="4321082" cy="504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000000"/>
                </a:solidFill>
                <a:ea typeface="Noto Sans T Chinese Bold"/>
              </a:rPr>
              <a:t>資工二 歐佳昀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38218" y="8909050"/>
            <a:ext cx="432108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uce Light"/>
              </a:rPr>
              <a:t>110590452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38218" y="8391525"/>
            <a:ext cx="432108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ea typeface="Noto Sans T Chinese Bold"/>
              </a:rPr>
              <a:t>資工二 莊于潔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2553" y="4819650"/>
            <a:ext cx="4957788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使用mutex閃爍燈泡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662922" y="2442600"/>
            <a:ext cx="8495008" cy="5401799"/>
          </a:xfrm>
          <a:custGeom>
            <a:avLst/>
            <a:gdLst/>
            <a:ahLst/>
            <a:cxnLst/>
            <a:rect r="r" b="b" t="t" l="l"/>
            <a:pathLst>
              <a:path h="5401799" w="8495008">
                <a:moveTo>
                  <a:pt x="0" y="0"/>
                </a:moveTo>
                <a:lnTo>
                  <a:pt x="8495008" y="0"/>
                </a:lnTo>
                <a:lnTo>
                  <a:pt x="8495008" y="5401800"/>
                </a:lnTo>
                <a:lnTo>
                  <a:pt x="0" y="5401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895725"/>
            <a:ext cx="6949700" cy="226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Three.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Email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6457950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234" y="1933276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15234" y="2752725"/>
            <a:ext cx="905871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如果有寄信幫你統整各項食材的烹煮記錄，是不是很方便呢?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5234" y="4629150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解決方法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5234" y="5448599"/>
            <a:ext cx="9058710" cy="2266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在選擇食材放入冰箱或微波爐後，在「是否需要郵件通知?」可勾選「是」或「否」。按下「送出」後，選擇「是」，將收到統整食材保存天數或微波時間的電子郵件。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859176"/>
            <a:ext cx="6949700" cy="337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Four.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Brightness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Detect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7455252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234" y="1982316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15234" y="2801765"/>
            <a:ext cx="905871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由於我們沒有溫度感測的感應器，因此我們以亮度的高低代替溫度的高低，當溫度過低或過高時燈都會亮起，提醒您需注意目前環境狀況。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5234" y="4678190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解決方法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5234" y="5497639"/>
            <a:ext cx="9058710" cy="340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在選擇食材放入冰箱或微波爐後，在「是否進行環境偵測」可勾選「DETECT」或「NO_DETECT」。按下「submit」後，選擇「DETECT」，即顯示即時光敏數值。當數值過高或過低時，綠色LED即亮起。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再選擇「NO_DETECT」，按下「submit」，即回到原本的畫面。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895725"/>
            <a:ext cx="6949700" cy="226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Five.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Monitor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6457950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234" y="1314151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61717" y="2222571"/>
            <a:ext cx="9563556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既然都是智慧家電了，監視器應該是必備的吧?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以防食物遭遇任何不測，我們有攝影機幫您監視食物的任何狀態!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5234" y="4956175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解決方法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5457" y="5683361"/>
            <a:ext cx="9476012" cy="2838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在環境偵測選擇「DETECT」並按下「submit」的同時，系統即拍下食物當前狀態。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使用截圖代替錄影的方式記錄食材烹飪過程，透過nodejs開啟執行序，並透過課外指令"nvgstcapture-1.0 --prev-res=3"再依序將畫面截圖保存。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83549" y="4775200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u="sng">
                <a:solidFill>
                  <a:srgbClr val="000000"/>
                </a:solidFill>
                <a:ea typeface="Noto Sans T Chinese Bold"/>
                <a:hlinkClick r:id="rId4" tooltip="https://drive.google.com/file/d/1L-vnfhmc8G8pSSOEw28hu3nUQz0tZEvM/view?usp=drive_link"/>
              </a:rPr>
              <a:t>實際操作影片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4220596"/>
            <a:ext cx="16230600" cy="146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00"/>
              </a:lnSpc>
            </a:pPr>
            <a:r>
              <a:rPr lang="en-US" sz="8500">
                <a:solidFill>
                  <a:srgbClr val="000000"/>
                </a:solidFill>
                <a:latin typeface="League Spartan"/>
              </a:rPr>
              <a:t>Thank You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8556216" y="5757296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6184386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2488389"/>
            <a:ext cx="1472671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Introduction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3724484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5" id="5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7" id="7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95714" y="4553324"/>
            <a:ext cx="16096573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"/>
              </a:rPr>
              <a:t>家家戶戶廚房必備冰箱與微波爐。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"/>
              </a:rPr>
              <a:t>我們常將食物從冰箱拿出後放入微波爐，那何不將冰箱與微波爐結合在一起呢?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FrostWave  Pro 除了帶給你最基本的冷凍與微波功能，還能記錄食材烹煮過程，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ea typeface="Noto Sans T Chinese"/>
              </a:rPr>
              <a:t>讓您能清楚了解您剛剛設定了哪些動作。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FrostWave Pro，就。很。Pro。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62335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48960" y="5845618"/>
            <a:ext cx="3120902" cy="914400"/>
            <a:chOff x="0" y="0"/>
            <a:chExt cx="4161203" cy="121920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4161203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冷凍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14350"/>
              <a:ext cx="4161203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可選擇保存天數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48960" y="7541068"/>
            <a:ext cx="3839490" cy="914400"/>
            <a:chOff x="0" y="0"/>
            <a:chExt cx="5119320" cy="121920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66675"/>
              <a:ext cx="511932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微波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14350"/>
              <a:ext cx="5119320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可選擇烹煮時間(分鐘)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48960" y="4150995"/>
            <a:ext cx="3120902" cy="914400"/>
            <a:chOff x="0" y="0"/>
            <a:chExt cx="4161203" cy="121920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66675"/>
              <a:ext cx="4161203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食材輸入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514350"/>
              <a:ext cx="4161203" cy="704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將食材放入料理槽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466453" y="4045393"/>
            <a:ext cx="3792847" cy="914246"/>
            <a:chOff x="0" y="0"/>
            <a:chExt cx="5057129" cy="121899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66675"/>
              <a:ext cx="5057129" cy="6762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郵件通知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57166"/>
              <a:ext cx="5057129" cy="561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寄送食材的烹煮記錄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278688" y="3521146"/>
            <a:ext cx="7730624" cy="5465939"/>
            <a:chOff x="0" y="0"/>
            <a:chExt cx="2036049" cy="143958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036049" cy="1439589"/>
            </a:xfrm>
            <a:custGeom>
              <a:avLst/>
              <a:gdLst/>
              <a:ahLst/>
              <a:cxnLst/>
              <a:rect r="r" b="b" t="t" l="l"/>
              <a:pathLst>
                <a:path h="1439589" w="2036049">
                  <a:moveTo>
                    <a:pt x="51075" y="0"/>
                  </a:moveTo>
                  <a:lnTo>
                    <a:pt x="1984975" y="0"/>
                  </a:lnTo>
                  <a:cubicBezTo>
                    <a:pt x="1998520" y="0"/>
                    <a:pt x="2011512" y="5381"/>
                    <a:pt x="2021090" y="14959"/>
                  </a:cubicBezTo>
                  <a:cubicBezTo>
                    <a:pt x="2030668" y="24538"/>
                    <a:pt x="2036049" y="37529"/>
                    <a:pt x="2036049" y="51075"/>
                  </a:cubicBezTo>
                  <a:lnTo>
                    <a:pt x="2036049" y="1388514"/>
                  </a:lnTo>
                  <a:cubicBezTo>
                    <a:pt x="2036049" y="1416722"/>
                    <a:pt x="2013182" y="1439589"/>
                    <a:pt x="1984975" y="1439589"/>
                  </a:cubicBezTo>
                  <a:lnTo>
                    <a:pt x="51075" y="1439589"/>
                  </a:lnTo>
                  <a:cubicBezTo>
                    <a:pt x="22867" y="1439589"/>
                    <a:pt x="0" y="1416722"/>
                    <a:pt x="0" y="1388514"/>
                  </a:cubicBezTo>
                  <a:lnTo>
                    <a:pt x="0" y="51075"/>
                  </a:lnTo>
                  <a:cubicBezTo>
                    <a:pt x="0" y="22867"/>
                    <a:pt x="22867" y="0"/>
                    <a:pt x="51075" y="0"/>
                  </a:cubicBezTo>
                  <a:close/>
                </a:path>
              </a:pathLst>
            </a:custGeom>
            <a:solidFill>
              <a:srgbClr val="1F2B37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6103135" y="3725888"/>
            <a:ext cx="5846253" cy="5115761"/>
          </a:xfrm>
          <a:custGeom>
            <a:avLst/>
            <a:gdLst/>
            <a:ahLst/>
            <a:cxnLst/>
            <a:rect r="r" b="b" t="t" l="l"/>
            <a:pathLst>
              <a:path h="5115761" w="5846253">
                <a:moveTo>
                  <a:pt x="0" y="0"/>
                </a:moveTo>
                <a:lnTo>
                  <a:pt x="5846253" y="0"/>
                </a:lnTo>
                <a:lnTo>
                  <a:pt x="5846253" y="5115761"/>
                </a:lnTo>
                <a:lnTo>
                  <a:pt x="0" y="51157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387" t="-25256" r="-105274" b="-19592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5088450" y="3347337"/>
            <a:ext cx="8111099" cy="5910963"/>
          </a:xfrm>
          <a:custGeom>
            <a:avLst/>
            <a:gdLst/>
            <a:ahLst/>
            <a:cxnLst/>
            <a:rect r="r" b="b" t="t" l="l"/>
            <a:pathLst>
              <a:path h="5910963" w="8111099">
                <a:moveTo>
                  <a:pt x="0" y="0"/>
                </a:moveTo>
                <a:lnTo>
                  <a:pt x="8111100" y="0"/>
                </a:lnTo>
                <a:lnTo>
                  <a:pt x="8111100" y="5910963"/>
                </a:lnTo>
                <a:lnTo>
                  <a:pt x="0" y="591096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23" id="23"/>
          <p:cNvSpPr/>
          <p:nvPr/>
        </p:nvSpPr>
        <p:spPr>
          <a:xfrm>
            <a:off x="4369862" y="4627245"/>
            <a:ext cx="1639292" cy="505777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 flipV="true">
            <a:off x="3993930" y="5997111"/>
            <a:ext cx="2063826" cy="323910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 flipV="true">
            <a:off x="4967268" y="5983823"/>
            <a:ext cx="1086190" cy="2032648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6" id="26"/>
          <p:cNvSpPr/>
          <p:nvPr/>
        </p:nvSpPr>
        <p:spPr>
          <a:xfrm flipH="true">
            <a:off x="7780739" y="6157926"/>
            <a:ext cx="5631391" cy="1593368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7" id="27"/>
          <p:cNvSpPr/>
          <p:nvPr/>
        </p:nvSpPr>
        <p:spPr>
          <a:xfrm flipH="true" flipV="true">
            <a:off x="7780739" y="7769624"/>
            <a:ext cx="5642194" cy="151471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8" id="28"/>
          <p:cNvSpPr/>
          <p:nvPr/>
        </p:nvSpPr>
        <p:spPr>
          <a:xfrm flipH="true">
            <a:off x="7829876" y="4502516"/>
            <a:ext cx="5636577" cy="2380969"/>
          </a:xfrm>
          <a:prstGeom prst="line">
            <a:avLst/>
          </a:prstGeom>
          <a:ln cap="flat" w="38100">
            <a:solidFill>
              <a:srgbClr val="EF734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9" id="29"/>
          <p:cNvSpPr txBox="true"/>
          <p:nvPr/>
        </p:nvSpPr>
        <p:spPr>
          <a:xfrm rot="0">
            <a:off x="4056224" y="1340737"/>
            <a:ext cx="10175551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Function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3466453" y="5606415"/>
            <a:ext cx="3792847" cy="1295400"/>
            <a:chOff x="0" y="0"/>
            <a:chExt cx="5057129" cy="1727200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-66675"/>
              <a:ext cx="5057129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溫度偵測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657225"/>
              <a:ext cx="5057129" cy="1069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溫度過高或過低時</a:t>
              </a:r>
            </a:p>
            <a:p>
              <a:pPr>
                <a:lnSpc>
                  <a:spcPts val="30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發出提醒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3466453" y="7445693"/>
            <a:ext cx="3682141" cy="914400"/>
            <a:chOff x="0" y="0"/>
            <a:chExt cx="4909522" cy="1219200"/>
          </a:xfrm>
        </p:grpSpPr>
        <p:sp>
          <p:nvSpPr>
            <p:cNvPr name="TextBox 35" id="35"/>
            <p:cNvSpPr txBox="true"/>
            <p:nvPr/>
          </p:nvSpPr>
          <p:spPr>
            <a:xfrm rot="0">
              <a:off x="0" y="-66675"/>
              <a:ext cx="4909522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 Bold"/>
                </a:rPr>
                <a:t>監視器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0" y="657225"/>
              <a:ext cx="4909522" cy="561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3000">
                  <a:solidFill>
                    <a:srgbClr val="000000"/>
                  </a:solidFill>
                  <a:ea typeface="Noto Sans T Chinese"/>
                </a:rPr>
                <a:t>記錄烹飪過程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895725"/>
            <a:ext cx="4529192" cy="226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One.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Freeze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6457950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234" y="845344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15234" y="1543844"/>
            <a:ext cx="905871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冰箱的冷凍功能非常重要，能使食物保存更久。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但我們很常忘記食物到底冰多久了，致使食物早已過了最佳保存期限。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5234" y="3494881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解決方法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5234" y="4193381"/>
            <a:ext cx="9476012" cy="512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在「請輸入食材名稱:」後的文字框輸入要放置於冷凍庫的食材後，按下發送，下方會出現此食材的核取方塊。可輸入多種食材。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選擇欲放入冷凍庫的食材，按下「放入料理槽」，此時被選擇的食材(紅色LED)亮起。在下方勾選「冷凍」後，冰晶藍LED亮起，並跑出可選擇保存天數的數字輸入框(最多100天，最少1天)。選擇保存天數後，按下「開始」，即在下方顯示出「</a:t>
            </a:r>
            <a:r>
              <a:rPr lang="en-US" sz="3000" u="sng">
                <a:solidFill>
                  <a:srgbClr val="000000"/>
                </a:solidFill>
                <a:ea typeface="Noto Sans T Chinese"/>
              </a:rPr>
              <a:t>食材名</a:t>
            </a:r>
            <a:r>
              <a:rPr lang="en-US" sz="3000">
                <a:solidFill>
                  <a:srgbClr val="000000"/>
                </a:solidFill>
                <a:latin typeface="Noto Sans T Chinese"/>
              </a:rPr>
              <a:t>: 冷凍</a:t>
            </a:r>
            <a:r>
              <a:rPr lang="en-US" sz="3000" u="sng">
                <a:solidFill>
                  <a:srgbClr val="000000"/>
                </a:solidFill>
                <a:ea typeface="Noto Sans T Chinese"/>
              </a:rPr>
              <a:t>天數</a:t>
            </a:r>
            <a:r>
              <a:rPr lang="en-US" sz="3000">
                <a:solidFill>
                  <a:srgbClr val="000000"/>
                </a:solidFill>
                <a:ea typeface="Noto Sans T Chinese"/>
              </a:rPr>
              <a:t>天」的字樣。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紅色LED燈閃爍，代表時間流逝。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77425" y="3486616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77425" y="4463145"/>
            <a:ext cx="13344985" cy="169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而為了方便，並符合智慧的構思，故我們使用queue的想法來輔助食物放在料理台上，每當我們新增食材，會自動更新最新登錄的食物上去，並將最早放上去的食物拿下來。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236891" y="1179513"/>
            <a:ext cx="8202349" cy="7884252"/>
          </a:xfrm>
          <a:custGeom>
            <a:avLst/>
            <a:gdLst/>
            <a:ahLst/>
            <a:cxnLst/>
            <a:rect r="r" b="b" t="t" l="l"/>
            <a:pathLst>
              <a:path h="7884252" w="8202349">
                <a:moveTo>
                  <a:pt x="0" y="0"/>
                </a:moveTo>
                <a:lnTo>
                  <a:pt x="8202349" y="0"/>
                </a:lnTo>
                <a:lnTo>
                  <a:pt x="8202349" y="7884251"/>
                </a:lnTo>
                <a:lnTo>
                  <a:pt x="0" y="7884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91069" y="4533900"/>
            <a:ext cx="4149623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以新增節點與移除節點的方式達到效果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95081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81540" y="2356227"/>
            <a:ext cx="7471985" cy="5574546"/>
          </a:xfrm>
          <a:custGeom>
            <a:avLst/>
            <a:gdLst/>
            <a:ahLst/>
            <a:cxnLst/>
            <a:rect r="r" b="b" t="t" l="l"/>
            <a:pathLst>
              <a:path h="5574546" w="7471985">
                <a:moveTo>
                  <a:pt x="0" y="0"/>
                </a:moveTo>
                <a:lnTo>
                  <a:pt x="7471985" y="0"/>
                </a:lnTo>
                <a:lnTo>
                  <a:pt x="7471985" y="5574546"/>
                </a:lnTo>
                <a:lnTo>
                  <a:pt x="0" y="55745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03993" y="4819650"/>
            <a:ext cx="6069903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使用驅動程式來對周邊進行控制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3895725"/>
            <a:ext cx="6949700" cy="226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Two.</a:t>
            </a:r>
          </a:p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Microwave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028700" y="6457950"/>
            <a:ext cx="1175568" cy="137659"/>
          </a:xfrm>
          <a:prstGeom prst="rect">
            <a:avLst/>
          </a:prstGeom>
          <a:solidFill>
            <a:srgbClr val="000000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6" id="6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5234" y="962025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方案構思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15234" y="1781474"/>
            <a:ext cx="905871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微波是一個很方便的功能，能將食物以最簡單的方式加熱。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15234" y="3238196"/>
            <a:ext cx="3120902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ea typeface="Noto Sans T Chinese Bold"/>
              </a:rPr>
              <a:t>解決方法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5234" y="4057645"/>
            <a:ext cx="9476012" cy="512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在「請輸入食材名稱:」後的文字框輸入要放置於微波爐的食材後，按下發送，下方會出現此食材的核取方塊。可輸入多種食材。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選擇欲微波的食材，按下「放入料理槽」，此時被選擇的食材(紅色LED)亮起。在下方勾選「微波」後，琥珀澄LED亮起，並跑出可選擇微波分鐘數的滑桿(最多100天，最少1天)。選擇微波時間後，按下「開始」，即在下方顯示出「</a:t>
            </a:r>
            <a:r>
              <a:rPr lang="en-US" sz="3000" u="sng">
                <a:solidFill>
                  <a:srgbClr val="000000"/>
                </a:solidFill>
                <a:ea typeface="Noto Sans T Chinese"/>
              </a:rPr>
              <a:t>食材名</a:t>
            </a:r>
            <a:r>
              <a:rPr lang="en-US" sz="3000">
                <a:solidFill>
                  <a:srgbClr val="000000"/>
                </a:solidFill>
                <a:latin typeface="Noto Sans T Chinese"/>
              </a:rPr>
              <a:t>: 微波</a:t>
            </a:r>
            <a:r>
              <a:rPr lang="en-US" sz="3000" u="sng">
                <a:solidFill>
                  <a:srgbClr val="000000"/>
                </a:solidFill>
                <a:ea typeface="Noto Sans T Chinese"/>
              </a:rPr>
              <a:t>分鐘數</a:t>
            </a:r>
            <a:r>
              <a:rPr lang="en-US" sz="3000">
                <a:solidFill>
                  <a:srgbClr val="000000"/>
                </a:solidFill>
                <a:ea typeface="Noto Sans T Chinese"/>
              </a:rPr>
              <a:t>分」的字樣。</a:t>
            </a:r>
          </a:p>
          <a:p>
            <a:pPr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紅色LED燈閃爍，代表時間流逝。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6991245" y="8907589"/>
            <a:ext cx="268055" cy="350711"/>
            <a:chOff x="0" y="0"/>
            <a:chExt cx="357406" cy="467614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40597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r="r" b="b" t="t" l="l"/>
              <a:pathLst>
                <a:path h="166003" w="467614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575221" y="2198831"/>
            <a:ext cx="8917842" cy="5889339"/>
          </a:xfrm>
          <a:custGeom>
            <a:avLst/>
            <a:gdLst/>
            <a:ahLst/>
            <a:cxnLst/>
            <a:rect r="r" b="b" t="t" l="l"/>
            <a:pathLst>
              <a:path h="5889339" w="8917842">
                <a:moveTo>
                  <a:pt x="0" y="0"/>
                </a:moveTo>
                <a:lnTo>
                  <a:pt x="8917843" y="0"/>
                </a:lnTo>
                <a:lnTo>
                  <a:pt x="8917843" y="5889338"/>
                </a:lnTo>
                <a:lnTo>
                  <a:pt x="0" y="58893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90600"/>
            <a:ext cx="591922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League Spartan"/>
              </a:rPr>
              <a:t>Team 10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07914" y="4819650"/>
            <a:ext cx="4957788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ea typeface="Noto Sans T Chinese"/>
              </a:rPr>
              <a:t>對應的函數更改畫面上的值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DAFlySODE0o</dc:identifier>
  <dcterms:modified xsi:type="dcterms:W3CDTF">2011-08-01T06:04:30Z</dcterms:modified>
  <cp:revision>1</cp:revision>
  <dc:title>微算機 final project</dc:title>
</cp:coreProperties>
</file>

<file path=docProps/thumbnail.jpeg>
</file>